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4168" r:id="rId4"/>
  </p:sldMasterIdLst>
  <p:notesMasterIdLst>
    <p:notesMasterId r:id="rId15"/>
  </p:notesMasterIdLst>
  <p:handoutMasterIdLst>
    <p:handoutMasterId r:id="rId16"/>
  </p:handoutMasterIdLst>
  <p:sldIdLst>
    <p:sldId id="329" r:id="rId5"/>
    <p:sldId id="331" r:id="rId6"/>
    <p:sldId id="341" r:id="rId7"/>
    <p:sldId id="332" r:id="rId8"/>
    <p:sldId id="342" r:id="rId9"/>
    <p:sldId id="333" r:id="rId10"/>
    <p:sldId id="343" r:id="rId11"/>
    <p:sldId id="344" r:id="rId12"/>
    <p:sldId id="326" r:id="rId13"/>
    <p:sldId id="33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C94B"/>
    <a:srgbClr val="3A7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17" autoAdjust="0"/>
    <p:restoredTop sz="85316" autoAdjust="0"/>
  </p:normalViewPr>
  <p:slideViewPr>
    <p:cSldViewPr snapToGrid="0">
      <p:cViewPr varScale="1">
        <p:scale>
          <a:sx n="102" d="100"/>
          <a:sy n="102" d="100"/>
        </p:scale>
        <p:origin x="840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082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4CB405-BC11-414E-B0F4-9E1C4642FE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1A09E4-E76E-43B1-9270-846FE19D3E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0A57E1-CEB3-4C96-B7C6-36B0FA3064E4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791962-6490-4685-B760-76A1628AD51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697A7F-1461-4B81-83F2-8C494CFB80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D51C3-EABD-4553-9DC0-81CFC2A7F3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461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F1BBD7-2276-4DDA-BFFE-26CAACEE5E98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79F17-7BA4-49BC-BB37-7F646CF8D2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740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891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ED748D9-6073-DA29-847A-6A6C39D6A6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41000"/>
          </a:blip>
          <a:srcRect l="-223" t="45170" r="17078" b="17468"/>
          <a:stretch/>
        </p:blipFill>
        <p:spPr>
          <a:xfrm rot="10800000">
            <a:off x="-2" y="0"/>
            <a:ext cx="6300593" cy="23047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</a:extLst>
          </p:cNvPr>
          <p:cNvGrpSpPr/>
          <p:nvPr userDrawn="1"/>
        </p:nvGrpSpPr>
        <p:grpSpPr>
          <a:xfrm>
            <a:off x="11613628" y="319274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C41695A2-5AD2-67EB-7D51-A56C0DCF14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0772" y="1793289"/>
            <a:ext cx="3010925" cy="3373515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80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423228AD-A556-C433-B2EA-87D97B6FF63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02975" y="3086826"/>
            <a:ext cx="5667049" cy="2079978"/>
          </a:xfrm>
        </p:spPr>
        <p:txBody>
          <a:bodyPr lIns="0" tIns="0" rIns="0" bIns="0"/>
          <a:lstStyle>
            <a:lvl1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547038-27D1-FF6B-7831-F79C0B1035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41000"/>
          </a:blip>
          <a:srcRect l="-222" t="45170" r="19778" b="17468"/>
          <a:stretch/>
        </p:blipFill>
        <p:spPr>
          <a:xfrm>
            <a:off x="6096001" y="4549953"/>
            <a:ext cx="6096000" cy="230479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4392963-F9C3-8CCC-D239-15D7A4074039}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602030E-DB17-B78E-57D1-2DE77370C0A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78C2D1A-F468-13E2-E0B2-A616C5D32D07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6D1E3C-605D-AD1A-9356-148E871C2D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2976" y="1793289"/>
            <a:ext cx="5658458" cy="1127125"/>
          </a:xfrm>
        </p:spPr>
        <p:txBody>
          <a:bodyPr lIns="0" tIns="0" rIns="0" bIns="0"/>
          <a:lstStyle>
            <a:lvl1pPr marL="0" indent="0">
              <a:buNone/>
              <a:defRPr sz="14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cap="all" baseline="0">
                <a:solidFill>
                  <a:schemeClr val="bg1"/>
                </a:solidFill>
              </a:defRPr>
            </a:lvl2pPr>
            <a:lvl3pPr marL="914400" indent="0">
              <a:buNone/>
              <a:defRPr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845572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 with 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2032" y="608075"/>
            <a:ext cx="10061455" cy="644653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48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27C4070-4CFF-FDA7-C0F7-167D09EE792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73710" y="1288398"/>
            <a:ext cx="10071100" cy="466725"/>
          </a:xfrm>
        </p:spPr>
        <p:txBody>
          <a:bodyPr lIns="0" rIns="0"/>
          <a:lstStyle>
            <a:lvl1pPr marL="0" indent="0">
              <a:buNone/>
              <a:defRPr sz="14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cap="all" baseline="0">
                <a:solidFill>
                  <a:schemeClr val="bg1"/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sz="1400"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sz="14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00853" y="1954306"/>
            <a:ext cx="2939694" cy="2754854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92783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11" descr="picture placeholder">
            <a:extLst>
              <a:ext uri="{FF2B5EF4-FFF2-40B4-BE49-F238E27FC236}">
                <a16:creationId xmlns:a16="http://schemas.microsoft.com/office/drawing/2014/main" id="{6056702D-014D-8146-A1CF-42D52C1D1B0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42912" y="1954306"/>
            <a:ext cx="2939694" cy="2754854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ED97174A-CD7A-C701-0CE9-02D5F895EF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42917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11" descr="picture placeholder">
            <a:extLst>
              <a:ext uri="{FF2B5EF4-FFF2-40B4-BE49-F238E27FC236}">
                <a16:creationId xmlns:a16="http://schemas.microsoft.com/office/drawing/2014/main" id="{1AE62733-AF33-D10E-D484-04859AC2A44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203793" y="1954306"/>
            <a:ext cx="2939694" cy="2754854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99B6060F-8C38-5C36-BCF1-620E2F4AF9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03798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634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2370" y="613839"/>
            <a:ext cx="4833725" cy="1713677"/>
          </a:xfrm>
        </p:spPr>
        <p:txBody>
          <a:bodyPr lIns="0" tIns="0" rIns="0" bIns="0" anchor="t"/>
          <a:lstStyle>
            <a:lvl1pPr algn="l">
              <a:lnSpc>
                <a:spcPct val="75000"/>
              </a:lnSpc>
              <a:defRPr sz="4800" b="0" i="0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64441" y="2187388"/>
            <a:ext cx="5863703" cy="4670613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EBEAF734-7706-B3C3-A222-4374E6E420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93448" y="3156285"/>
            <a:ext cx="3733521" cy="3292500"/>
          </a:xfrm>
        </p:spPr>
        <p:txBody>
          <a:bodyPr lIns="0" tIns="0" rIns="0" bIns="0"/>
          <a:lstStyle>
            <a:lvl1pPr marL="0" indent="0" algn="l">
              <a:buClr>
                <a:schemeClr val="bg1"/>
              </a:buClr>
              <a:buFont typeface="Courier New" panose="02070309020205020404" pitchFamily="49" charset="0"/>
              <a:buNone/>
              <a:defRPr sz="4800" b="0" i="0" u="sng">
                <a:solidFill>
                  <a:schemeClr val="accent1"/>
                </a:solidFill>
                <a:latin typeface="+mj-lt"/>
                <a:cs typeface="Mangal" panose="02040503050203030202" pitchFamily="18" charset="0"/>
              </a:defRPr>
            </a:lvl1pPr>
            <a:lvl2pPr marL="457200" indent="0" algn="l">
              <a:buClr>
                <a:schemeClr val="bg1"/>
              </a:buClr>
              <a:buFont typeface="Courier New" panose="02070309020205020404" pitchFamily="49" charset="0"/>
              <a:buNone/>
              <a:defRPr sz="32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 algn="l">
              <a:buClr>
                <a:schemeClr val="bg1"/>
              </a:buClr>
              <a:buFont typeface="Courier New" panose="02070309020205020404" pitchFamily="49" charset="0"/>
              <a:buNone/>
              <a:defRPr sz="32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 algn="l">
              <a:buClr>
                <a:schemeClr val="bg1"/>
              </a:buClr>
              <a:buFont typeface="Courier New" panose="02070309020205020404" pitchFamily="49" charset="0"/>
              <a:buNone/>
              <a:defRPr sz="32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 algn="l">
              <a:buClr>
                <a:schemeClr val="bg1"/>
              </a:buClr>
              <a:buFont typeface="Courier New" panose="02070309020205020404" pitchFamily="49" charset="0"/>
              <a:buNone/>
              <a:defRPr sz="32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746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ED748D9-6073-DA29-847A-6A6C39D6A6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41000"/>
          </a:blip>
          <a:srcRect l="-223" t="45170" r="17078" b="17468"/>
          <a:stretch/>
        </p:blipFill>
        <p:spPr>
          <a:xfrm rot="10800000">
            <a:off x="-2" y="0"/>
            <a:ext cx="6300593" cy="23047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</a:extLst>
          </p:cNvPr>
          <p:cNvGrpSpPr/>
          <p:nvPr userDrawn="1"/>
        </p:nvGrpSpPr>
        <p:grpSpPr>
          <a:xfrm>
            <a:off x="11613628" y="319274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C41695A2-5AD2-67EB-7D51-A56C0DCF14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0925" y="1582977"/>
            <a:ext cx="3978939" cy="1946607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80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547038-27D1-FF6B-7831-F79C0B1035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41000"/>
          </a:blip>
          <a:srcRect l="-222" t="45170" r="19778" b="17468"/>
          <a:stretch/>
        </p:blipFill>
        <p:spPr>
          <a:xfrm>
            <a:off x="6096001" y="4549953"/>
            <a:ext cx="6096000" cy="230479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4392963-F9C3-8CCC-D239-15D7A4074039}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602030E-DB17-B78E-57D1-2DE77370C0A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78C2D1A-F468-13E2-E0B2-A616C5D32D07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6D1E3C-605D-AD1A-9356-148E871C2D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9512" y="2347118"/>
            <a:ext cx="5161563" cy="2304791"/>
          </a:xfrm>
        </p:spPr>
        <p:txBody>
          <a:bodyPr lIns="0" tIns="0" rIns="0" bIns="0" anchor="ctr"/>
          <a:lstStyle>
            <a:lvl1pPr marL="0" indent="0" algn="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defRPr sz="8000" cap="all" spc="-15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cap="all" baseline="0">
                <a:solidFill>
                  <a:schemeClr val="bg1"/>
                </a:solidFill>
              </a:defRPr>
            </a:lvl2pPr>
            <a:lvl3pPr marL="914400" indent="0">
              <a:buNone/>
              <a:defRPr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D7BC5E0-03EB-A193-1303-34484219ED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2614" y="5010341"/>
            <a:ext cx="9501187" cy="1139447"/>
          </a:xfrm>
        </p:spPr>
        <p:txBody>
          <a:bodyPr/>
          <a:lstStyle>
            <a:lvl1pPr marL="0" indent="0" algn="ctr">
              <a:buNone/>
              <a:defRPr sz="14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cap="all" baseline="0">
                <a:solidFill>
                  <a:schemeClr val="bg1"/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sz="1400"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sz="14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705679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2032" y="608075"/>
            <a:ext cx="10061455" cy="644653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48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0826" y="1481328"/>
            <a:ext cx="2939694" cy="322783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827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Picture Placeholder 11" descr="picture placeholder">
            <a:extLst>
              <a:ext uri="{FF2B5EF4-FFF2-40B4-BE49-F238E27FC236}">
                <a16:creationId xmlns:a16="http://schemas.microsoft.com/office/drawing/2014/main" id="{BDEA8563-2200-B57E-810F-41DD854A672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90863" y="1481328"/>
            <a:ext cx="2939694" cy="322783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ED97174A-CD7A-C701-0CE9-02D5F895EF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0864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Picture Placeholder 11" descr="picture placeholder">
            <a:extLst>
              <a:ext uri="{FF2B5EF4-FFF2-40B4-BE49-F238E27FC236}">
                <a16:creationId xmlns:a16="http://schemas.microsoft.com/office/drawing/2014/main" id="{630D9652-C4A0-E049-3F65-924827826FE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88558" y="1481328"/>
            <a:ext cx="2939694" cy="322783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99B6060F-8C38-5C36-BCF1-620E2F4AF9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88559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539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Picture,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2084" y="890015"/>
            <a:ext cx="3091684" cy="1938529"/>
          </a:xfrm>
        </p:spPr>
        <p:txBody>
          <a:bodyPr lIns="0" tIns="0" rIns="0" bIns="0" anchor="b"/>
          <a:lstStyle>
            <a:lvl1pPr algn="l">
              <a:lnSpc>
                <a:spcPct val="75000"/>
              </a:lnSpc>
              <a:defRPr sz="4800" b="0" i="0" cap="all" spc="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0826" y="1"/>
            <a:ext cx="4785234" cy="6858000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36834" y="3438143"/>
            <a:ext cx="3439598" cy="2631523"/>
          </a:xfrm>
        </p:spPr>
        <p:txBody>
          <a:bodyPr lIns="0" tIns="0" rIns="0" bIns="0"/>
          <a:lstStyle>
            <a:lvl1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891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1" descr="picture placeholder">
            <a:extLst>
              <a:ext uri="{FF2B5EF4-FFF2-40B4-BE49-F238E27FC236}">
                <a16:creationId xmlns:a16="http://schemas.microsoft.com/office/drawing/2014/main" id="{007489C8-C2F6-7874-81E6-FAF3CB72CD3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782575" y="1634085"/>
            <a:ext cx="2941845" cy="3191257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075" y="560048"/>
            <a:ext cx="4622471" cy="2384319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48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A41ABB58-FB44-EE86-1061-E95F873917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79076" y="3089598"/>
            <a:ext cx="3577916" cy="49377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 cap="all" baseline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9076" y="3631142"/>
            <a:ext cx="2721367" cy="2631523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28C33102-C0D9-31A0-A7A1-2BAC395320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05640" y="5285084"/>
            <a:ext cx="3095716" cy="939292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93024" y="1634086"/>
            <a:ext cx="2941845" cy="3191257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F5D171A2-DD04-FA64-A705-BE5D0C937E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6088" y="5285084"/>
            <a:ext cx="3095716" cy="939292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083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20493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D1BC8852-D44A-D95C-9A79-F92DD4EC2F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2131" y="425139"/>
            <a:ext cx="3164770" cy="2403406"/>
          </a:xfrm>
        </p:spPr>
        <p:txBody>
          <a:bodyPr lIns="0" tIns="0" rIns="0" bIns="0" anchor="b"/>
          <a:lstStyle>
            <a:lvl1pPr algn="l">
              <a:lnSpc>
                <a:spcPct val="75000"/>
              </a:lnSpc>
              <a:defRPr sz="48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08E62040-BF32-845C-9224-98B69005FC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2130" y="3075681"/>
            <a:ext cx="3164764" cy="1376398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11" descr="picture placeholder">
            <a:extLst>
              <a:ext uri="{FF2B5EF4-FFF2-40B4-BE49-F238E27FC236}">
                <a16:creationId xmlns:a16="http://schemas.microsoft.com/office/drawing/2014/main" id="{7D19173E-BF72-7982-B9A1-FE487C1188D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242131" y="4721601"/>
            <a:ext cx="3522392" cy="213639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3" name="Picture Placeholder 11" descr="picture placeholder">
            <a:extLst>
              <a:ext uri="{FF2B5EF4-FFF2-40B4-BE49-F238E27FC236}">
                <a16:creationId xmlns:a16="http://schemas.microsoft.com/office/drawing/2014/main" id="{D51C203A-3A92-6BC5-A236-DBB70B517E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21959" y="1"/>
            <a:ext cx="3925538" cy="2933008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1" descr="picture placeholder">
            <a:extLst>
              <a:ext uri="{FF2B5EF4-FFF2-40B4-BE49-F238E27FC236}">
                <a16:creationId xmlns:a16="http://schemas.microsoft.com/office/drawing/2014/main" id="{BA8C2200-B8F4-7A2E-4F97-B31B53D38A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921959" y="3082045"/>
            <a:ext cx="2262279" cy="1465065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1" descr="picture placeholder">
            <a:extLst>
              <a:ext uri="{FF2B5EF4-FFF2-40B4-BE49-F238E27FC236}">
                <a16:creationId xmlns:a16="http://schemas.microsoft.com/office/drawing/2014/main" id="{6290D66C-EBB5-C620-E71D-0FBB89C5576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21959" y="4721601"/>
            <a:ext cx="2262279" cy="213639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1" descr="picture placeholder">
            <a:extLst>
              <a:ext uri="{FF2B5EF4-FFF2-40B4-BE49-F238E27FC236}">
                <a16:creationId xmlns:a16="http://schemas.microsoft.com/office/drawing/2014/main" id="{4AAF9077-F4CB-6EB4-F15E-CA235E89EB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96534" y="335197"/>
            <a:ext cx="2301704" cy="2597810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1" descr="picture placeholder">
            <a:extLst>
              <a:ext uri="{FF2B5EF4-FFF2-40B4-BE49-F238E27FC236}">
                <a16:creationId xmlns:a16="http://schemas.microsoft.com/office/drawing/2014/main" id="{720F3E71-0F7F-4FA9-5236-34EDD2EEC73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37475" y="3082045"/>
            <a:ext cx="4854525" cy="297847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584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8004" y="890011"/>
            <a:ext cx="10963996" cy="5170510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F9F0849-FB1F-B511-68E2-73CBF63D60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3196" y="649990"/>
            <a:ext cx="10126933" cy="425138"/>
          </a:xfrm>
        </p:spPr>
        <p:txBody>
          <a:bodyPr lIns="0" tIns="0" rIns="0" bIns="0" anchor="t"/>
          <a:lstStyle>
            <a:lvl1pPr algn="l">
              <a:lnSpc>
                <a:spcPct val="75000"/>
              </a:lnSpc>
              <a:defRPr sz="4800" b="0" i="0" spc="-15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27A013-657B-B1EA-05D7-FCFD2EA6E63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2406" y="5856042"/>
            <a:ext cx="10126918" cy="425138"/>
          </a:xfrm>
        </p:spPr>
        <p:txBody>
          <a:bodyPr lIns="0" tIns="0" rIns="0" bIns="0"/>
          <a:lstStyle>
            <a:lvl1pPr marL="0" indent="0" algn="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defRPr sz="480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</a:defRPr>
            </a:lvl1pPr>
            <a:lvl2pPr marL="457200" indent="0">
              <a:buNone/>
              <a:defRPr spc="-15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defRPr>
            </a:lvl2pPr>
            <a:lvl3pPr marL="914400" indent="0">
              <a:buNone/>
              <a:defRPr spc="-15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defRPr>
            </a:lvl3pPr>
            <a:lvl4pPr marL="1371600" indent="0">
              <a:buNone/>
              <a:defRPr spc="-15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defRPr>
            </a:lvl4pPr>
            <a:lvl5pPr marL="1828800" indent="0">
              <a:buNone/>
              <a:defRPr spc="-15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defRPr>
            </a:lvl5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764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title, Picture,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2084" y="890015"/>
            <a:ext cx="3091684" cy="1938529"/>
          </a:xfrm>
        </p:spPr>
        <p:txBody>
          <a:bodyPr lIns="0" tIns="0" rIns="0" bIns="0" anchor="b"/>
          <a:lstStyle>
            <a:lvl1pPr algn="l">
              <a:lnSpc>
                <a:spcPct val="75000"/>
              </a:lnSpc>
              <a:defRPr sz="4800" b="0" i="0" cap="all" spc="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0826" y="1"/>
            <a:ext cx="4785234" cy="6858000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D1F475-EF10-D813-0860-75BE8B40BFC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636835" y="3429000"/>
            <a:ext cx="3439596" cy="434975"/>
          </a:xfrm>
        </p:spPr>
        <p:txBody>
          <a:bodyPr lIns="0" rIns="0"/>
          <a:lstStyle>
            <a:lvl1pPr marL="0" indent="0">
              <a:buNone/>
              <a:defRPr sz="14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cap="all" baseline="0">
                <a:solidFill>
                  <a:schemeClr val="bg1"/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sz="1400"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sz="14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36834" y="4083247"/>
            <a:ext cx="3439598" cy="2040209"/>
          </a:xfrm>
        </p:spPr>
        <p:txBody>
          <a:bodyPr lIns="0" tIns="0" rIns="0" bIns="0"/>
          <a:lstStyle>
            <a:lvl1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986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9581" y="2160494"/>
            <a:ext cx="6058564" cy="4697507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6150" y="596200"/>
            <a:ext cx="4758948" cy="1938529"/>
          </a:xfrm>
        </p:spPr>
        <p:txBody>
          <a:bodyPr lIns="0" tIns="0" rIns="0" bIns="0" anchor="b"/>
          <a:lstStyle>
            <a:lvl1pPr algn="l">
              <a:lnSpc>
                <a:spcPct val="75000"/>
              </a:lnSpc>
              <a:defRPr sz="4800" b="0" i="0" spc="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EBEAF734-7706-B3C3-A222-4374E6E420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604041" y="900724"/>
            <a:ext cx="3439597" cy="2392155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745" y="3292881"/>
            <a:ext cx="2967893" cy="2238343"/>
          </a:xfrm>
        </p:spPr>
        <p:txBody>
          <a:bodyPr lIns="0" tIns="0" rIns="0" bIns="0"/>
          <a:lstStyle>
            <a:lvl1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7E41109A-8BEA-FEB0-7ED8-F6C1DB5D4B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04041" y="5703628"/>
            <a:ext cx="3523517" cy="355422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j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953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7865" y="2565736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DIGITAL TIME CAPSULE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425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8" r:id="rId1"/>
    <p:sldLayoutId id="2147484209" r:id="rId2"/>
    <p:sldLayoutId id="2147484210" r:id="rId3"/>
    <p:sldLayoutId id="2147484211" r:id="rId4"/>
    <p:sldLayoutId id="2147484212" r:id="rId5"/>
    <p:sldLayoutId id="2147484200" r:id="rId6"/>
    <p:sldLayoutId id="2147484213" r:id="rId7"/>
    <p:sldLayoutId id="2147484214" r:id="rId8"/>
    <p:sldLayoutId id="2147484215" r:id="rId9"/>
    <p:sldLayoutId id="2147484216" r:id="rId10"/>
    <p:sldLayoutId id="2147484217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all" baseline="0">
          <a:ln w="3175" cmpd="sng"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1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15209-551F-6EC1-A54B-79D9B4608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53" y="1742242"/>
            <a:ext cx="10684944" cy="3373515"/>
          </a:xfrm>
        </p:spPr>
        <p:txBody>
          <a:bodyPr/>
          <a:lstStyle/>
          <a:p>
            <a:r>
              <a:rPr lang="en-US" dirty="0"/>
              <a:t>Project Showcase: Building a Weather Application</a:t>
            </a:r>
          </a:p>
        </p:txBody>
      </p:sp>
    </p:spTree>
    <p:extLst>
      <p:ext uri="{BB962C8B-B14F-4D97-AF65-F5344CB8AC3E}">
        <p14:creationId xmlns:p14="http://schemas.microsoft.com/office/powerpoint/2010/main" val="1499560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98DACD-3CA3-191D-2C6A-FFCCEEB6F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/>
              <a:t>MY WEATHER APP</a:t>
            </a:r>
          </a:p>
        </p:txBody>
      </p:sp>
      <p:pic>
        <p:nvPicPr>
          <p:cNvPr id="17" name="Picture Placeholder 7" descr="Colorful flags and feathers">
            <a:extLst>
              <a:ext uri="{FF2B5EF4-FFF2-40B4-BE49-F238E27FC236}">
                <a16:creationId xmlns:a16="http://schemas.microsoft.com/office/drawing/2014/main" id="{492BCC48-2AD4-F6B4-F88B-0D788E20C92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8158" r="8158"/>
          <a:stretch/>
        </p:blipFill>
        <p:spPr>
          <a:xfrm>
            <a:off x="1064441" y="2187388"/>
            <a:ext cx="5863703" cy="4670613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FCF9E5B-7847-9F03-C494-C4CFB5AA29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93448" y="3156285"/>
            <a:ext cx="3733521" cy="3292500"/>
          </a:xfrm>
        </p:spPr>
        <p:txBody>
          <a:bodyPr/>
          <a:lstStyle/>
          <a:p>
            <a:r>
              <a:rPr lang="en-US" dirty="0"/>
              <a:t>THANK </a:t>
            </a:r>
          </a:p>
          <a:p>
            <a:r>
              <a:rPr lang="en-US" dirty="0"/>
              <a:t>YOU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35170C-FF83-0610-5D8C-4729594B0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898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372337-7561-0F11-29D8-2C27F3701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AF950D-95AC-BCCD-F15C-0AFA3B568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/>
              <a:t>MY WEATHER APP</a:t>
            </a:r>
          </a:p>
        </p:txBody>
      </p:sp>
      <p:pic>
        <p:nvPicPr>
          <p:cNvPr id="11" name="Picture Placeholder 7">
            <a:extLst>
              <a:ext uri="{FF2B5EF4-FFF2-40B4-BE49-F238E27FC236}">
                <a16:creationId xmlns:a16="http://schemas.microsoft.com/office/drawing/2014/main" id="{E7244079-227C-9C8A-D4FF-85E136B662F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4463" r="4463"/>
          <a:stretch/>
        </p:blipFill>
        <p:spPr>
          <a:xfrm>
            <a:off x="1220826" y="1481328"/>
            <a:ext cx="2939694" cy="3227832"/>
          </a:xfrm>
        </p:spPr>
      </p:pic>
      <p:pic>
        <p:nvPicPr>
          <p:cNvPr id="12" name="Picture Placeholder 7">
            <a:extLst>
              <a:ext uri="{FF2B5EF4-FFF2-40B4-BE49-F238E27FC236}">
                <a16:creationId xmlns:a16="http://schemas.microsoft.com/office/drawing/2014/main" id="{694B1962-1F78-2AD5-AAE3-2137FC16730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l="4463" r="4463"/>
          <a:stretch/>
        </p:blipFill>
        <p:spPr>
          <a:xfrm>
            <a:off x="4690863" y="1481328"/>
            <a:ext cx="2939694" cy="3227832"/>
          </a:xfrm>
        </p:spPr>
      </p:pic>
      <p:pic>
        <p:nvPicPr>
          <p:cNvPr id="13" name="Picture Placeholder 7">
            <a:extLst>
              <a:ext uri="{FF2B5EF4-FFF2-40B4-BE49-F238E27FC236}">
                <a16:creationId xmlns:a16="http://schemas.microsoft.com/office/drawing/2014/main" id="{58FB7552-AD60-FC07-90E9-9B7314C8FFA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/>
          <a:srcRect l="4593" r="4593"/>
          <a:stretch/>
        </p:blipFill>
        <p:spPr>
          <a:xfrm>
            <a:off x="8188558" y="1481328"/>
            <a:ext cx="2939694" cy="3227832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163791-3D3E-79D2-1B1E-FB0CA331C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72E54C-B8EF-2843-05D3-4C2FE791445A}"/>
              </a:ext>
            </a:extLst>
          </p:cNvPr>
          <p:cNvSpPr txBox="1"/>
          <p:nvPr/>
        </p:nvSpPr>
        <p:spPr>
          <a:xfrm>
            <a:off x="1521504" y="5043074"/>
            <a:ext cx="96219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weather application project is focused on creating a user-friendly application that provides real-time weather data to users. By utilizing various technologies such as programming languages, GUI libraries like </a:t>
            </a:r>
            <a:r>
              <a:rPr lang="en-US" dirty="0" err="1">
                <a:solidFill>
                  <a:schemeClr val="bg1"/>
                </a:solidFill>
              </a:rPr>
              <a:t>Tkinter</a:t>
            </a:r>
            <a:r>
              <a:rPr lang="en-US" dirty="0">
                <a:solidFill>
                  <a:schemeClr val="bg1"/>
                </a:solidFill>
              </a:rPr>
              <a:t>, and an external weather API, we aim to deliver an efficient and accurate weather application.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7033A9-75EB-FA3D-13F1-200A6B2A15D6}"/>
              </a:ext>
            </a:extLst>
          </p:cNvPr>
          <p:cNvSpPr txBox="1"/>
          <p:nvPr/>
        </p:nvSpPr>
        <p:spPr>
          <a:xfrm>
            <a:off x="1048513" y="6533430"/>
            <a:ext cx="60932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cap="all" spc="-150" dirty="0">
                <a:ln w="3175" cmpd="sng">
                  <a:noFill/>
                </a:ln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rPr>
              <a:t>Key Technologies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084BFF1-D7D3-86DA-00D7-BC1EF9F30011}"/>
              </a:ext>
            </a:extLst>
          </p:cNvPr>
          <p:cNvSpPr/>
          <p:nvPr/>
        </p:nvSpPr>
        <p:spPr>
          <a:xfrm>
            <a:off x="1705053" y="7268299"/>
            <a:ext cx="4503481" cy="490194"/>
          </a:xfrm>
          <a:prstGeom prst="roundRect">
            <a:avLst/>
          </a:prstGeom>
          <a:solidFill>
            <a:srgbClr val="3A79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DESCRIPTION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FF4A15F-9F29-4328-50CB-11CEE1B1BC56}"/>
              </a:ext>
            </a:extLst>
          </p:cNvPr>
          <p:cNvSpPr/>
          <p:nvPr/>
        </p:nvSpPr>
        <p:spPr>
          <a:xfrm>
            <a:off x="6355044" y="7268299"/>
            <a:ext cx="4530670" cy="490194"/>
          </a:xfrm>
          <a:prstGeom prst="roundRect">
            <a:avLst/>
          </a:prstGeom>
          <a:solidFill>
            <a:srgbClr val="3A79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TECHNOLOGY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849FE47-7FF3-E088-A134-D0CDAD5AF808}"/>
              </a:ext>
            </a:extLst>
          </p:cNvPr>
          <p:cNvSpPr/>
          <p:nvPr/>
        </p:nvSpPr>
        <p:spPr>
          <a:xfrm>
            <a:off x="1705053" y="10288605"/>
            <a:ext cx="4503481" cy="1161906"/>
          </a:xfrm>
          <a:prstGeom prst="roundRect">
            <a:avLst/>
          </a:prstGeom>
          <a:solidFill>
            <a:srgbClr val="78C9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Integrating an external weather API to fetch real-time weather data and provide accurate information to users.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85B3DC9-E974-5C30-13C9-F0BA9C92519D}"/>
              </a:ext>
            </a:extLst>
          </p:cNvPr>
          <p:cNvSpPr/>
          <p:nvPr/>
        </p:nvSpPr>
        <p:spPr>
          <a:xfrm>
            <a:off x="1705053" y="9056157"/>
            <a:ext cx="4503481" cy="1161906"/>
          </a:xfrm>
          <a:prstGeom prst="roundRect">
            <a:avLst/>
          </a:prstGeom>
          <a:solidFill>
            <a:srgbClr val="78C9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Using GUI libraries like </a:t>
            </a:r>
            <a:r>
              <a:rPr lang="en-US" dirty="0" err="1">
                <a:latin typeface="Arial Black" panose="020B0A04020102020204" pitchFamily="34" charset="0"/>
              </a:rPr>
              <a:t>Tkinter</a:t>
            </a:r>
            <a:r>
              <a:rPr lang="en-US" dirty="0">
                <a:latin typeface="Arial Black" panose="020B0A04020102020204" pitchFamily="34" charset="0"/>
              </a:rPr>
              <a:t> to create a user-friendly interface for the weather application.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14F1C0C8-6CEF-FFDE-252D-94B58E6680E8}"/>
              </a:ext>
            </a:extLst>
          </p:cNvPr>
          <p:cNvSpPr/>
          <p:nvPr/>
        </p:nvSpPr>
        <p:spPr>
          <a:xfrm>
            <a:off x="1705053" y="7997289"/>
            <a:ext cx="4503481" cy="1018447"/>
          </a:xfrm>
          <a:prstGeom prst="roundRect">
            <a:avLst/>
          </a:prstGeom>
          <a:solidFill>
            <a:srgbClr val="78C9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Utilizing programming languages like Python and JavaScript to develop the weather application.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C968243-BE20-9473-6245-BBCA087C43C0}"/>
              </a:ext>
            </a:extLst>
          </p:cNvPr>
          <p:cNvSpPr/>
          <p:nvPr/>
        </p:nvSpPr>
        <p:spPr>
          <a:xfrm>
            <a:off x="6355043" y="7994931"/>
            <a:ext cx="4646785" cy="1018447"/>
          </a:xfrm>
          <a:prstGeom prst="roundRect">
            <a:avLst/>
          </a:prstGeom>
          <a:solidFill>
            <a:srgbClr val="78C9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Programming Languages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5BF7A55-8ABD-9713-51E0-394643219CB9}"/>
              </a:ext>
            </a:extLst>
          </p:cNvPr>
          <p:cNvSpPr/>
          <p:nvPr/>
        </p:nvSpPr>
        <p:spPr>
          <a:xfrm>
            <a:off x="6355043" y="9056157"/>
            <a:ext cx="4646785" cy="1161906"/>
          </a:xfrm>
          <a:prstGeom prst="roundRect">
            <a:avLst/>
          </a:prstGeom>
          <a:solidFill>
            <a:srgbClr val="78C9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 Black" panose="020B0A04020102020204" pitchFamily="34" charset="0"/>
              </a:rPr>
              <a:t>GUI Libraries (e.g., Tkinter)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2163BAB-3A0C-8F10-DABE-EDA32EBE118E}"/>
              </a:ext>
            </a:extLst>
          </p:cNvPr>
          <p:cNvSpPr/>
          <p:nvPr/>
        </p:nvSpPr>
        <p:spPr>
          <a:xfrm>
            <a:off x="6355043" y="10288605"/>
            <a:ext cx="4646785" cy="1161906"/>
          </a:xfrm>
          <a:prstGeom prst="roundRect">
            <a:avLst/>
          </a:prstGeom>
          <a:solidFill>
            <a:srgbClr val="78C9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External Weather API</a:t>
            </a:r>
          </a:p>
        </p:txBody>
      </p:sp>
    </p:spTree>
    <p:extLst>
      <p:ext uri="{BB962C8B-B14F-4D97-AF65-F5344CB8AC3E}">
        <p14:creationId xmlns:p14="http://schemas.microsoft.com/office/powerpoint/2010/main" val="2150140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372337-7561-0F11-29D8-2C27F3701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AF950D-95AC-BCCD-F15C-0AFA3B568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/>
              <a:t>MY WEATHER APP</a:t>
            </a:r>
          </a:p>
        </p:txBody>
      </p:sp>
      <p:pic>
        <p:nvPicPr>
          <p:cNvPr id="11" name="Picture Placeholder 7">
            <a:extLst>
              <a:ext uri="{FF2B5EF4-FFF2-40B4-BE49-F238E27FC236}">
                <a16:creationId xmlns:a16="http://schemas.microsoft.com/office/drawing/2014/main" id="{E7244079-227C-9C8A-D4FF-85E136B662F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4463" r="4463"/>
          <a:stretch/>
        </p:blipFill>
        <p:spPr>
          <a:xfrm>
            <a:off x="1220826" y="-4382446"/>
            <a:ext cx="2939694" cy="3227832"/>
          </a:xfrm>
        </p:spPr>
      </p:pic>
      <p:pic>
        <p:nvPicPr>
          <p:cNvPr id="12" name="Picture Placeholder 7">
            <a:extLst>
              <a:ext uri="{FF2B5EF4-FFF2-40B4-BE49-F238E27FC236}">
                <a16:creationId xmlns:a16="http://schemas.microsoft.com/office/drawing/2014/main" id="{694B1962-1F78-2AD5-AAE3-2137FC16730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l="4463" r="4463"/>
          <a:stretch/>
        </p:blipFill>
        <p:spPr>
          <a:xfrm>
            <a:off x="4690863" y="-4382446"/>
            <a:ext cx="2939694" cy="3227832"/>
          </a:xfrm>
        </p:spPr>
      </p:pic>
      <p:pic>
        <p:nvPicPr>
          <p:cNvPr id="13" name="Picture Placeholder 7">
            <a:extLst>
              <a:ext uri="{FF2B5EF4-FFF2-40B4-BE49-F238E27FC236}">
                <a16:creationId xmlns:a16="http://schemas.microsoft.com/office/drawing/2014/main" id="{58FB7552-AD60-FC07-90E9-9B7314C8FFA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/>
          <a:srcRect l="4593" r="4593"/>
          <a:stretch/>
        </p:blipFill>
        <p:spPr>
          <a:xfrm>
            <a:off x="8188558" y="-4382446"/>
            <a:ext cx="2939694" cy="3227832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163791-3D3E-79D2-1B1E-FB0CA331C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72E54C-B8EF-2843-05D3-4C2FE791445A}"/>
              </a:ext>
            </a:extLst>
          </p:cNvPr>
          <p:cNvSpPr txBox="1"/>
          <p:nvPr/>
        </p:nvSpPr>
        <p:spPr>
          <a:xfrm>
            <a:off x="1521504" y="-820700"/>
            <a:ext cx="96219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weather application project is focused on creating a user-friendly application that provides real-time weather data to users. By utilizing various technologies such as programming languages, GUI libraries like </a:t>
            </a:r>
            <a:r>
              <a:rPr lang="en-US" dirty="0" err="1">
                <a:solidFill>
                  <a:schemeClr val="bg1"/>
                </a:solidFill>
              </a:rPr>
              <a:t>Tkinter</a:t>
            </a:r>
            <a:r>
              <a:rPr lang="en-US" dirty="0">
                <a:solidFill>
                  <a:schemeClr val="bg1"/>
                </a:solidFill>
              </a:rPr>
              <a:t>, and an external weather API, we aim to deliver an efficient and accurate weather application.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7033A9-75EB-FA3D-13F1-200A6B2A15D6}"/>
              </a:ext>
            </a:extLst>
          </p:cNvPr>
          <p:cNvSpPr txBox="1"/>
          <p:nvPr/>
        </p:nvSpPr>
        <p:spPr>
          <a:xfrm>
            <a:off x="1048513" y="1279254"/>
            <a:ext cx="60932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cap="all" spc="-150" dirty="0">
                <a:ln w="3175" cmpd="sng">
                  <a:noFill/>
                </a:ln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rPr>
              <a:t>Key Technologies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084BFF1-D7D3-86DA-00D7-BC1EF9F30011}"/>
              </a:ext>
            </a:extLst>
          </p:cNvPr>
          <p:cNvSpPr/>
          <p:nvPr/>
        </p:nvSpPr>
        <p:spPr>
          <a:xfrm>
            <a:off x="1705053" y="2014123"/>
            <a:ext cx="4503481" cy="490194"/>
          </a:xfrm>
          <a:prstGeom prst="roundRect">
            <a:avLst/>
          </a:prstGeom>
          <a:solidFill>
            <a:srgbClr val="3A79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DESCRIPTION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FF4A15F-9F29-4328-50CB-11CEE1B1BC56}"/>
              </a:ext>
            </a:extLst>
          </p:cNvPr>
          <p:cNvSpPr/>
          <p:nvPr/>
        </p:nvSpPr>
        <p:spPr>
          <a:xfrm>
            <a:off x="6355044" y="2014123"/>
            <a:ext cx="4530670" cy="490194"/>
          </a:xfrm>
          <a:prstGeom prst="roundRect">
            <a:avLst/>
          </a:prstGeom>
          <a:solidFill>
            <a:srgbClr val="3A79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TECHNOLOGY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849FE47-7FF3-E088-A134-D0CDAD5AF808}"/>
              </a:ext>
            </a:extLst>
          </p:cNvPr>
          <p:cNvSpPr/>
          <p:nvPr/>
        </p:nvSpPr>
        <p:spPr>
          <a:xfrm>
            <a:off x="1705053" y="5034429"/>
            <a:ext cx="4503481" cy="1161906"/>
          </a:xfrm>
          <a:prstGeom prst="roundRect">
            <a:avLst/>
          </a:prstGeom>
          <a:solidFill>
            <a:srgbClr val="78C9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Integrating an external weather API to fetch real-time weather data and provide accurate information to users.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85B3DC9-E974-5C30-13C9-F0BA9C92519D}"/>
              </a:ext>
            </a:extLst>
          </p:cNvPr>
          <p:cNvSpPr/>
          <p:nvPr/>
        </p:nvSpPr>
        <p:spPr>
          <a:xfrm>
            <a:off x="1705053" y="3801981"/>
            <a:ext cx="4503481" cy="1161906"/>
          </a:xfrm>
          <a:prstGeom prst="roundRect">
            <a:avLst/>
          </a:prstGeom>
          <a:solidFill>
            <a:srgbClr val="78C9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Using GUI libraries like </a:t>
            </a:r>
            <a:r>
              <a:rPr lang="en-US" dirty="0" err="1">
                <a:latin typeface="Arial Black" panose="020B0A04020102020204" pitchFamily="34" charset="0"/>
              </a:rPr>
              <a:t>Tkinter</a:t>
            </a:r>
            <a:r>
              <a:rPr lang="en-US" dirty="0">
                <a:latin typeface="Arial Black" panose="020B0A04020102020204" pitchFamily="34" charset="0"/>
              </a:rPr>
              <a:t> to create a user-friendly interface for the weather application.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14F1C0C8-6CEF-FFDE-252D-94B58E6680E8}"/>
              </a:ext>
            </a:extLst>
          </p:cNvPr>
          <p:cNvSpPr/>
          <p:nvPr/>
        </p:nvSpPr>
        <p:spPr>
          <a:xfrm>
            <a:off x="1705053" y="2743113"/>
            <a:ext cx="4503481" cy="1018447"/>
          </a:xfrm>
          <a:prstGeom prst="roundRect">
            <a:avLst/>
          </a:prstGeom>
          <a:solidFill>
            <a:srgbClr val="78C9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Utilizing programming languages like Python and JavaScript to develop the weather application.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C968243-BE20-9473-6245-BBCA087C43C0}"/>
              </a:ext>
            </a:extLst>
          </p:cNvPr>
          <p:cNvSpPr/>
          <p:nvPr/>
        </p:nvSpPr>
        <p:spPr>
          <a:xfrm>
            <a:off x="6355043" y="2740755"/>
            <a:ext cx="4646785" cy="1018447"/>
          </a:xfrm>
          <a:prstGeom prst="roundRect">
            <a:avLst/>
          </a:prstGeom>
          <a:solidFill>
            <a:srgbClr val="78C9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Programming Languages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5BF7A55-8ABD-9713-51E0-394643219CB9}"/>
              </a:ext>
            </a:extLst>
          </p:cNvPr>
          <p:cNvSpPr/>
          <p:nvPr/>
        </p:nvSpPr>
        <p:spPr>
          <a:xfrm>
            <a:off x="6355043" y="3801981"/>
            <a:ext cx="4646785" cy="1161906"/>
          </a:xfrm>
          <a:prstGeom prst="roundRect">
            <a:avLst/>
          </a:prstGeom>
          <a:solidFill>
            <a:srgbClr val="78C9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 Black" panose="020B0A04020102020204" pitchFamily="34" charset="0"/>
              </a:rPr>
              <a:t>GUI Libraries (e.g., Tkinter)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2163BAB-3A0C-8F10-DABE-EDA32EBE118E}"/>
              </a:ext>
            </a:extLst>
          </p:cNvPr>
          <p:cNvSpPr/>
          <p:nvPr/>
        </p:nvSpPr>
        <p:spPr>
          <a:xfrm>
            <a:off x="6355043" y="5034429"/>
            <a:ext cx="4646785" cy="1161906"/>
          </a:xfrm>
          <a:prstGeom prst="roundRect">
            <a:avLst/>
          </a:prstGeom>
          <a:solidFill>
            <a:srgbClr val="78C9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External Weather API</a:t>
            </a:r>
          </a:p>
        </p:txBody>
      </p:sp>
    </p:spTree>
    <p:extLst>
      <p:ext uri="{BB962C8B-B14F-4D97-AF65-F5344CB8AC3E}">
        <p14:creationId xmlns:p14="http://schemas.microsoft.com/office/powerpoint/2010/main" val="3854896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F5E16D3-4028-AA0C-A7D9-8AB40A055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2970" y="1878676"/>
            <a:ext cx="4594348" cy="949868"/>
          </a:xfrm>
        </p:spPr>
        <p:txBody>
          <a:bodyPr/>
          <a:lstStyle/>
          <a:p>
            <a:r>
              <a:rPr lang="en-US" dirty="0"/>
              <a:t>How it Works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79044-2F18-3B35-893C-0B36C71E5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/>
              <a:t>MY WEATHER APP</a:t>
            </a:r>
          </a:p>
        </p:txBody>
      </p:sp>
      <p:pic>
        <p:nvPicPr>
          <p:cNvPr id="26" name="Picture Placeholder 25" descr="A person wearing a feathered headdress">
            <a:extLst>
              <a:ext uri="{FF2B5EF4-FFF2-40B4-BE49-F238E27FC236}">
                <a16:creationId xmlns:a16="http://schemas.microsoft.com/office/drawing/2014/main" id="{48CFDE13-56C4-ACF3-502E-B4820DCC5B7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133" b="133"/>
          <a:stretch/>
        </p:blipFill>
        <p:spPr>
          <a:xfrm>
            <a:off x="1220826" y="1"/>
            <a:ext cx="4785234" cy="6858000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EA95D66-07D4-B718-7442-747FF09438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6436" y="3438143"/>
            <a:ext cx="4259996" cy="2631523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/>
              <a:t>The weather application utilizes an API key to securely access external weather data. By sending a request to an external weather API, the app retrieves up-to-date information and processes the received JSON data. The key functionalities of the app include the ability to search for a city and display the corresponding weather information.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0139FC-6BF8-0C24-E11A-B01D1A7DD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47F1C52-86F8-C4F0-7011-2DBCFC7F4AEB}"/>
              </a:ext>
            </a:extLst>
          </p:cNvPr>
          <p:cNvSpPr/>
          <p:nvPr/>
        </p:nvSpPr>
        <p:spPr>
          <a:xfrm>
            <a:off x="1705053" y="7058074"/>
            <a:ext cx="4503481" cy="490194"/>
          </a:xfrm>
          <a:prstGeom prst="roundRect">
            <a:avLst/>
          </a:prstGeom>
          <a:solidFill>
            <a:srgbClr val="3A79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Functionality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6D23C43-68C0-5D02-3752-F179150BBF3B}"/>
              </a:ext>
            </a:extLst>
          </p:cNvPr>
          <p:cNvSpPr/>
          <p:nvPr/>
        </p:nvSpPr>
        <p:spPr>
          <a:xfrm>
            <a:off x="6355044" y="7058074"/>
            <a:ext cx="4530670" cy="490194"/>
          </a:xfrm>
          <a:prstGeom prst="roundRect">
            <a:avLst/>
          </a:prstGeom>
          <a:solidFill>
            <a:srgbClr val="3A79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Description</a:t>
            </a:r>
            <a:endParaRPr lang="en-US" sz="2800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1ED7B0F-E8C4-4D79-9F62-9066F4671303}"/>
              </a:ext>
            </a:extLst>
          </p:cNvPr>
          <p:cNvSpPr/>
          <p:nvPr/>
        </p:nvSpPr>
        <p:spPr>
          <a:xfrm>
            <a:off x="1705053" y="10078380"/>
            <a:ext cx="4503481" cy="1161906"/>
          </a:xfrm>
          <a:prstGeom prst="roundRect">
            <a:avLst/>
          </a:prstGeom>
          <a:solidFill>
            <a:srgbClr val="78C9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Processing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12503DA-BC6C-A796-0D86-FCD8707649F9}"/>
              </a:ext>
            </a:extLst>
          </p:cNvPr>
          <p:cNvSpPr/>
          <p:nvPr/>
        </p:nvSpPr>
        <p:spPr>
          <a:xfrm>
            <a:off x="1705053" y="8875429"/>
            <a:ext cx="4503481" cy="1161906"/>
          </a:xfrm>
          <a:prstGeom prst="roundRect">
            <a:avLst/>
          </a:prstGeom>
          <a:solidFill>
            <a:srgbClr val="78C9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Retrieval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914C887-2691-8F27-6D05-B0AF843A232B}"/>
              </a:ext>
            </a:extLst>
          </p:cNvPr>
          <p:cNvSpPr/>
          <p:nvPr/>
        </p:nvSpPr>
        <p:spPr>
          <a:xfrm>
            <a:off x="1705053" y="7787064"/>
            <a:ext cx="4503481" cy="1018447"/>
          </a:xfrm>
          <a:prstGeom prst="roundRect">
            <a:avLst/>
          </a:prstGeom>
          <a:solidFill>
            <a:srgbClr val="78C9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Integration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978C4B-A9EC-E9C4-8F20-A96E8D314144}"/>
              </a:ext>
            </a:extLst>
          </p:cNvPr>
          <p:cNvSpPr/>
          <p:nvPr/>
        </p:nvSpPr>
        <p:spPr>
          <a:xfrm>
            <a:off x="6355043" y="7784706"/>
            <a:ext cx="4646785" cy="1018447"/>
          </a:xfrm>
          <a:prstGeom prst="roundRect">
            <a:avLst/>
          </a:prstGeom>
          <a:solidFill>
            <a:srgbClr val="78C9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app integrates with an external weather API by using an API key for secure access to weather data.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BF9EF64-1FBA-1FAD-6163-4E872C425E4E}"/>
              </a:ext>
            </a:extLst>
          </p:cNvPr>
          <p:cNvSpPr/>
          <p:nvPr/>
        </p:nvSpPr>
        <p:spPr>
          <a:xfrm>
            <a:off x="6355043" y="8845932"/>
            <a:ext cx="4646785" cy="1161906"/>
          </a:xfrm>
          <a:prstGeom prst="roundRect">
            <a:avLst/>
          </a:prstGeom>
          <a:solidFill>
            <a:srgbClr val="78C9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app sends a request to the weather API to retrieve up-to-date weather information for a specified city.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713EA16-6860-1E7F-C660-F13074960C0D}"/>
              </a:ext>
            </a:extLst>
          </p:cNvPr>
          <p:cNvSpPr/>
          <p:nvPr/>
        </p:nvSpPr>
        <p:spPr>
          <a:xfrm>
            <a:off x="6355043" y="10078380"/>
            <a:ext cx="4646785" cy="1161906"/>
          </a:xfrm>
          <a:prstGeom prst="roundRect">
            <a:avLst/>
          </a:prstGeom>
          <a:solidFill>
            <a:srgbClr val="78C9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received JSON data from the weather API is processed to extract relevant weather information.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211A662-9920-DAC5-0749-A0392A1C1949}"/>
              </a:ext>
            </a:extLst>
          </p:cNvPr>
          <p:cNvSpPr/>
          <p:nvPr/>
        </p:nvSpPr>
        <p:spPr>
          <a:xfrm>
            <a:off x="1709968" y="11292666"/>
            <a:ext cx="4503481" cy="1161906"/>
          </a:xfrm>
          <a:prstGeom prst="roundRect">
            <a:avLst/>
          </a:prstGeom>
          <a:solidFill>
            <a:srgbClr val="78C9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City Search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6380BAB-ADFF-5382-660D-ED29BC5E07B1}"/>
              </a:ext>
            </a:extLst>
          </p:cNvPr>
          <p:cNvSpPr/>
          <p:nvPr/>
        </p:nvSpPr>
        <p:spPr>
          <a:xfrm>
            <a:off x="1744380" y="12506950"/>
            <a:ext cx="4503481" cy="1161906"/>
          </a:xfrm>
          <a:prstGeom prst="roundRect">
            <a:avLst/>
          </a:prstGeom>
          <a:solidFill>
            <a:srgbClr val="78C9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Weather Display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C8A3916-E8A8-159E-A05F-3D734DA0B7E5}"/>
              </a:ext>
            </a:extLst>
          </p:cNvPr>
          <p:cNvSpPr/>
          <p:nvPr/>
        </p:nvSpPr>
        <p:spPr>
          <a:xfrm>
            <a:off x="6375375" y="11327078"/>
            <a:ext cx="4503481" cy="1161906"/>
          </a:xfrm>
          <a:prstGeom prst="roundRect">
            <a:avLst/>
          </a:prstGeom>
          <a:solidFill>
            <a:srgbClr val="78C9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Users can search for a specific city to view its current weather conditions.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1DEF721-6461-E2BA-7239-484024DEF0B1}"/>
              </a:ext>
            </a:extLst>
          </p:cNvPr>
          <p:cNvSpPr/>
          <p:nvPr/>
        </p:nvSpPr>
        <p:spPr>
          <a:xfrm>
            <a:off x="6409787" y="12541362"/>
            <a:ext cx="4503481" cy="1161906"/>
          </a:xfrm>
          <a:prstGeom prst="roundRect">
            <a:avLst/>
          </a:prstGeom>
          <a:solidFill>
            <a:srgbClr val="78C9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app displays the weather information, including temperature, humidity, wind speed, and weather conditions.</a:t>
            </a:r>
            <a:endParaRPr 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452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F5E16D3-4028-AA0C-A7D9-8AB40A055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2970" y="-5082566"/>
            <a:ext cx="4594348" cy="949868"/>
          </a:xfrm>
        </p:spPr>
        <p:txBody>
          <a:bodyPr/>
          <a:lstStyle/>
          <a:p>
            <a:r>
              <a:rPr lang="en-US" dirty="0"/>
              <a:t>How it Works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79044-2F18-3B35-893C-0B36C71E5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/>
              <a:t>MY WEATHER APP</a:t>
            </a:r>
          </a:p>
        </p:txBody>
      </p:sp>
      <p:pic>
        <p:nvPicPr>
          <p:cNvPr id="26" name="Picture Placeholder 25" descr="A person wearing a feathered headdress">
            <a:extLst>
              <a:ext uri="{FF2B5EF4-FFF2-40B4-BE49-F238E27FC236}">
                <a16:creationId xmlns:a16="http://schemas.microsoft.com/office/drawing/2014/main" id="{48CFDE13-56C4-ACF3-502E-B4820DCC5B7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133" b="133"/>
          <a:stretch/>
        </p:blipFill>
        <p:spPr>
          <a:xfrm>
            <a:off x="1220826" y="-6961241"/>
            <a:ext cx="4785234" cy="6858000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EA95D66-07D4-B718-7442-747FF09438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6436" y="-3523099"/>
            <a:ext cx="4259996" cy="2631523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/>
              <a:t>The weather application utilizes an API key to securely access external weather data. By sending a request to an external weather API, the app retrieves up-to-date information and processes the received JSON data. The key functionalities of the app include the ability to search for a city and display the corresponding weather information.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0139FC-6BF8-0C24-E11A-B01D1A7DD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47F1C52-86F8-C4F0-7011-2DBCFC7F4AEB}"/>
              </a:ext>
            </a:extLst>
          </p:cNvPr>
          <p:cNvSpPr/>
          <p:nvPr/>
        </p:nvSpPr>
        <p:spPr>
          <a:xfrm>
            <a:off x="1705053" y="96832"/>
            <a:ext cx="4503481" cy="490194"/>
          </a:xfrm>
          <a:prstGeom prst="roundRect">
            <a:avLst/>
          </a:prstGeom>
          <a:solidFill>
            <a:srgbClr val="3A79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Functionality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6D23C43-68C0-5D02-3752-F179150BBF3B}"/>
              </a:ext>
            </a:extLst>
          </p:cNvPr>
          <p:cNvSpPr/>
          <p:nvPr/>
        </p:nvSpPr>
        <p:spPr>
          <a:xfrm>
            <a:off x="6355044" y="96832"/>
            <a:ext cx="4530670" cy="490194"/>
          </a:xfrm>
          <a:prstGeom prst="roundRect">
            <a:avLst/>
          </a:prstGeom>
          <a:solidFill>
            <a:srgbClr val="3A79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Description</a:t>
            </a:r>
            <a:endParaRPr lang="en-US" sz="2800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1ED7B0F-E8C4-4D79-9F62-9066F4671303}"/>
              </a:ext>
            </a:extLst>
          </p:cNvPr>
          <p:cNvSpPr/>
          <p:nvPr/>
        </p:nvSpPr>
        <p:spPr>
          <a:xfrm>
            <a:off x="1705053" y="3117138"/>
            <a:ext cx="4503481" cy="1161906"/>
          </a:xfrm>
          <a:prstGeom prst="roundRect">
            <a:avLst/>
          </a:prstGeom>
          <a:solidFill>
            <a:srgbClr val="78C9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Processing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12503DA-BC6C-A796-0D86-FCD8707649F9}"/>
              </a:ext>
            </a:extLst>
          </p:cNvPr>
          <p:cNvSpPr/>
          <p:nvPr/>
        </p:nvSpPr>
        <p:spPr>
          <a:xfrm>
            <a:off x="1705053" y="1914187"/>
            <a:ext cx="4503481" cy="1161906"/>
          </a:xfrm>
          <a:prstGeom prst="roundRect">
            <a:avLst/>
          </a:prstGeom>
          <a:solidFill>
            <a:srgbClr val="78C9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Retrieval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914C887-2691-8F27-6D05-B0AF843A232B}"/>
              </a:ext>
            </a:extLst>
          </p:cNvPr>
          <p:cNvSpPr/>
          <p:nvPr/>
        </p:nvSpPr>
        <p:spPr>
          <a:xfrm>
            <a:off x="1705053" y="825822"/>
            <a:ext cx="4503481" cy="1018447"/>
          </a:xfrm>
          <a:prstGeom prst="roundRect">
            <a:avLst/>
          </a:prstGeom>
          <a:solidFill>
            <a:srgbClr val="78C9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Integration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978C4B-A9EC-E9C4-8F20-A96E8D314144}"/>
              </a:ext>
            </a:extLst>
          </p:cNvPr>
          <p:cNvSpPr/>
          <p:nvPr/>
        </p:nvSpPr>
        <p:spPr>
          <a:xfrm>
            <a:off x="6355043" y="823464"/>
            <a:ext cx="4646785" cy="1018447"/>
          </a:xfrm>
          <a:prstGeom prst="roundRect">
            <a:avLst/>
          </a:prstGeom>
          <a:solidFill>
            <a:srgbClr val="78C9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app integrates with an external weather API by using an API key for secure access to weather data.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BF9EF64-1FBA-1FAD-6163-4E872C425E4E}"/>
              </a:ext>
            </a:extLst>
          </p:cNvPr>
          <p:cNvSpPr/>
          <p:nvPr/>
        </p:nvSpPr>
        <p:spPr>
          <a:xfrm>
            <a:off x="6355043" y="1884690"/>
            <a:ext cx="4646785" cy="1161906"/>
          </a:xfrm>
          <a:prstGeom prst="roundRect">
            <a:avLst/>
          </a:prstGeom>
          <a:solidFill>
            <a:srgbClr val="78C9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app sends a request to the weather API to retrieve up-to-date weather information for a specified city.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713EA16-6860-1E7F-C660-F13074960C0D}"/>
              </a:ext>
            </a:extLst>
          </p:cNvPr>
          <p:cNvSpPr/>
          <p:nvPr/>
        </p:nvSpPr>
        <p:spPr>
          <a:xfrm>
            <a:off x="6355043" y="3117138"/>
            <a:ext cx="4646785" cy="1161906"/>
          </a:xfrm>
          <a:prstGeom prst="roundRect">
            <a:avLst/>
          </a:prstGeom>
          <a:solidFill>
            <a:srgbClr val="78C9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received JSON data from the weather API is processed to extract relevant weather information.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211A662-9920-DAC5-0749-A0392A1C1949}"/>
              </a:ext>
            </a:extLst>
          </p:cNvPr>
          <p:cNvSpPr/>
          <p:nvPr/>
        </p:nvSpPr>
        <p:spPr>
          <a:xfrm>
            <a:off x="1709968" y="4331424"/>
            <a:ext cx="4503481" cy="1161906"/>
          </a:xfrm>
          <a:prstGeom prst="roundRect">
            <a:avLst/>
          </a:prstGeom>
          <a:solidFill>
            <a:srgbClr val="78C9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City Search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6380BAB-ADFF-5382-660D-ED29BC5E07B1}"/>
              </a:ext>
            </a:extLst>
          </p:cNvPr>
          <p:cNvSpPr/>
          <p:nvPr/>
        </p:nvSpPr>
        <p:spPr>
          <a:xfrm>
            <a:off x="1744380" y="5545708"/>
            <a:ext cx="4503481" cy="1161906"/>
          </a:xfrm>
          <a:prstGeom prst="roundRect">
            <a:avLst/>
          </a:prstGeom>
          <a:solidFill>
            <a:srgbClr val="78C9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Weather Display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C8A3916-E8A8-159E-A05F-3D734DA0B7E5}"/>
              </a:ext>
            </a:extLst>
          </p:cNvPr>
          <p:cNvSpPr/>
          <p:nvPr/>
        </p:nvSpPr>
        <p:spPr>
          <a:xfrm>
            <a:off x="6375375" y="4365836"/>
            <a:ext cx="4503481" cy="1161906"/>
          </a:xfrm>
          <a:prstGeom prst="roundRect">
            <a:avLst/>
          </a:prstGeom>
          <a:solidFill>
            <a:srgbClr val="78C9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Users can search for a specific city to view its current weather conditions.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1DEF721-6461-E2BA-7239-484024DEF0B1}"/>
              </a:ext>
            </a:extLst>
          </p:cNvPr>
          <p:cNvSpPr/>
          <p:nvPr/>
        </p:nvSpPr>
        <p:spPr>
          <a:xfrm>
            <a:off x="6409787" y="5580120"/>
            <a:ext cx="4503481" cy="1161906"/>
          </a:xfrm>
          <a:prstGeom prst="roundRect">
            <a:avLst/>
          </a:prstGeom>
          <a:solidFill>
            <a:srgbClr val="78C9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app displays the weather information, including temperature, humidity, wind speed, and weather conditions.</a:t>
            </a:r>
            <a:endParaRPr 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730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7">
            <a:extLst>
              <a:ext uri="{FF2B5EF4-FFF2-40B4-BE49-F238E27FC236}">
                <a16:creationId xmlns:a16="http://schemas.microsoft.com/office/drawing/2014/main" id="{B5EEF575-A55F-247A-C942-E255FE71042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t="28898" b="28898"/>
          <a:stretch/>
        </p:blipFill>
        <p:spPr>
          <a:xfrm>
            <a:off x="742282" y="1634085"/>
            <a:ext cx="5353718" cy="2259489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4BAB316-31AE-96FE-7566-0845D070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913" y="100306"/>
            <a:ext cx="7799454" cy="1074037"/>
          </a:xfrm>
        </p:spPr>
        <p:txBody>
          <a:bodyPr/>
          <a:lstStyle/>
          <a:p>
            <a:r>
              <a:rPr lang="en-US" dirty="0"/>
              <a:t>CODE OVERVIEW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2979DA-81FC-50F1-59FA-87B563E7B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/>
              <a:t>MY WEATHER APP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89EAAF-B063-6C60-08AA-ACF274EFF3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18717" y="4287267"/>
            <a:ext cx="4200847" cy="1956136"/>
          </a:xfrm>
        </p:spPr>
        <p:txBody>
          <a:bodyPr/>
          <a:lstStyle/>
          <a:p>
            <a:r>
              <a:rPr lang="en-US" sz="1800" b="1" dirty="0">
                <a:effectLst/>
              </a:rPr>
              <a:t>Key Components</a:t>
            </a:r>
            <a:endParaRPr lang="en-US" sz="1800" b="1" dirty="0"/>
          </a:p>
          <a:p>
            <a:r>
              <a:rPr lang="en-US" sz="1800" dirty="0">
                <a:effectLst/>
              </a:rPr>
              <a:t>The code is structured to include key components for fetching and displaying weather information.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12" name="Picture Placeholder 7">
            <a:extLst>
              <a:ext uri="{FF2B5EF4-FFF2-40B4-BE49-F238E27FC236}">
                <a16:creationId xmlns:a16="http://schemas.microsoft.com/office/drawing/2014/main" id="{61C5FCCF-172E-89AA-3201-D1F6E52176D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3908" r="3908"/>
          <a:stretch/>
        </p:blipFill>
        <p:spPr>
          <a:xfrm>
            <a:off x="7801356" y="1634085"/>
            <a:ext cx="2082900" cy="2259490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6379FE-9A7A-AA90-9416-524019B63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F1021C4D-74BE-85E6-949C-3FDD9F96BC44}"/>
              </a:ext>
            </a:extLst>
          </p:cNvPr>
          <p:cNvSpPr txBox="1">
            <a:spLocks/>
          </p:cNvSpPr>
          <p:nvPr/>
        </p:nvSpPr>
        <p:spPr>
          <a:xfrm>
            <a:off x="8296102" y="4481439"/>
            <a:ext cx="1350342" cy="195613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effectLst/>
              </a:rPr>
              <a:t>API Requests and User Interface</a:t>
            </a:r>
            <a:endParaRPr lang="en-US" sz="1200" b="1" dirty="0"/>
          </a:p>
          <a:p>
            <a:r>
              <a:rPr lang="en-US" sz="1200" dirty="0">
                <a:effectLst/>
              </a:rPr>
              <a:t>A function or module handles API requests and updates the user interface based on the received data.</a:t>
            </a: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76769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7">
            <a:extLst>
              <a:ext uri="{FF2B5EF4-FFF2-40B4-BE49-F238E27FC236}">
                <a16:creationId xmlns:a16="http://schemas.microsoft.com/office/drawing/2014/main" id="{B5EEF575-A55F-247A-C942-E255FE71042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t="28898" b="28898"/>
          <a:stretch/>
        </p:blipFill>
        <p:spPr>
          <a:xfrm>
            <a:off x="742282" y="1937438"/>
            <a:ext cx="2082900" cy="1956136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4BAB316-31AE-96FE-7566-0845D070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913" y="100306"/>
            <a:ext cx="7799454" cy="1074037"/>
          </a:xfrm>
        </p:spPr>
        <p:txBody>
          <a:bodyPr/>
          <a:lstStyle/>
          <a:p>
            <a:r>
              <a:rPr lang="en-US" dirty="0"/>
              <a:t>CODE OVERVIEW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2979DA-81FC-50F1-59FA-87B563E7B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/>
              <a:t>MY WEATHER APP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89EAAF-B063-6C60-08AA-ACF274EFF3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18718" y="4287267"/>
            <a:ext cx="1224978" cy="1956136"/>
          </a:xfrm>
        </p:spPr>
        <p:txBody>
          <a:bodyPr/>
          <a:lstStyle/>
          <a:p>
            <a:r>
              <a:rPr lang="en-US" sz="1200" b="1" dirty="0">
                <a:effectLst/>
              </a:rPr>
              <a:t>Key Components</a:t>
            </a:r>
            <a:endParaRPr lang="en-US" sz="1200" b="1" dirty="0"/>
          </a:p>
          <a:p>
            <a:r>
              <a:rPr lang="en-US" sz="1200" dirty="0">
                <a:effectLst/>
              </a:rPr>
              <a:t>The code is structured to include key components for fetching and displaying weather information.</a:t>
            </a:r>
            <a:endParaRPr lang="en-US" sz="1200" dirty="0"/>
          </a:p>
          <a:p>
            <a:endParaRPr lang="en-US" sz="1200" dirty="0"/>
          </a:p>
        </p:txBody>
      </p:sp>
      <p:pic>
        <p:nvPicPr>
          <p:cNvPr id="12" name="Picture Placeholder 7">
            <a:extLst>
              <a:ext uri="{FF2B5EF4-FFF2-40B4-BE49-F238E27FC236}">
                <a16:creationId xmlns:a16="http://schemas.microsoft.com/office/drawing/2014/main" id="{61C5FCCF-172E-89AA-3201-D1F6E52176D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3908" r="3908"/>
          <a:stretch/>
        </p:blipFill>
        <p:spPr>
          <a:xfrm>
            <a:off x="3674225" y="1880772"/>
            <a:ext cx="4580736" cy="2259490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6379FE-9A7A-AA90-9416-524019B63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F1021C4D-74BE-85E6-949C-3FDD9F96BC44}"/>
              </a:ext>
            </a:extLst>
          </p:cNvPr>
          <p:cNvSpPr txBox="1">
            <a:spLocks/>
          </p:cNvSpPr>
          <p:nvPr/>
        </p:nvSpPr>
        <p:spPr>
          <a:xfrm>
            <a:off x="4215313" y="4426967"/>
            <a:ext cx="4200847" cy="195613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effectLst/>
              </a:rPr>
              <a:t>API Requests and User Interface</a:t>
            </a:r>
            <a:endParaRPr lang="en-US" sz="1800" b="1" dirty="0"/>
          </a:p>
          <a:p>
            <a:r>
              <a:rPr lang="en-US" sz="1800" dirty="0">
                <a:effectLst/>
              </a:rPr>
              <a:t>A function or module handles API requests and updates the user interface based on the received data.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53333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7">
            <a:extLst>
              <a:ext uri="{FF2B5EF4-FFF2-40B4-BE49-F238E27FC236}">
                <a16:creationId xmlns:a16="http://schemas.microsoft.com/office/drawing/2014/main" id="{B5EEF575-A55F-247A-C942-E255FE71042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t="28898" b="28898"/>
          <a:stretch/>
        </p:blipFill>
        <p:spPr>
          <a:xfrm>
            <a:off x="-5471159" y="1937438"/>
            <a:ext cx="2082900" cy="1956136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4BAB316-31AE-96FE-7566-0845D070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913" y="100306"/>
            <a:ext cx="7799454" cy="1074037"/>
          </a:xfrm>
        </p:spPr>
        <p:txBody>
          <a:bodyPr/>
          <a:lstStyle/>
          <a:p>
            <a:r>
              <a:rPr lang="en-US" dirty="0"/>
              <a:t>CODE OVERVIEW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2979DA-81FC-50F1-59FA-87B563E7B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/>
              <a:t>MY WEATHER APP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89EAAF-B063-6C60-08AA-ACF274EFF3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4894723" y="4287267"/>
            <a:ext cx="1224978" cy="1956136"/>
          </a:xfrm>
        </p:spPr>
        <p:txBody>
          <a:bodyPr/>
          <a:lstStyle/>
          <a:p>
            <a:r>
              <a:rPr lang="en-US" sz="1200" b="1" dirty="0">
                <a:effectLst/>
              </a:rPr>
              <a:t>Key Components</a:t>
            </a:r>
            <a:endParaRPr lang="en-US" sz="1200" b="1" dirty="0"/>
          </a:p>
          <a:p>
            <a:r>
              <a:rPr lang="en-US" sz="1200" dirty="0">
                <a:effectLst/>
              </a:rPr>
              <a:t>The code is structured to include key components for fetching and displaying weather information.</a:t>
            </a:r>
            <a:endParaRPr lang="en-US" sz="1200" dirty="0"/>
          </a:p>
          <a:p>
            <a:endParaRPr lang="en-US" sz="1200" dirty="0"/>
          </a:p>
        </p:txBody>
      </p:sp>
      <p:pic>
        <p:nvPicPr>
          <p:cNvPr id="12" name="Picture Placeholder 7">
            <a:extLst>
              <a:ext uri="{FF2B5EF4-FFF2-40B4-BE49-F238E27FC236}">
                <a16:creationId xmlns:a16="http://schemas.microsoft.com/office/drawing/2014/main" id="{61C5FCCF-172E-89AA-3201-D1F6E52176D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3908" r="3908"/>
          <a:stretch/>
        </p:blipFill>
        <p:spPr>
          <a:xfrm>
            <a:off x="-2539216" y="1880772"/>
            <a:ext cx="4580736" cy="2259490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6379FE-9A7A-AA90-9416-524019B63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F1021C4D-74BE-85E6-949C-3FDD9F96BC44}"/>
              </a:ext>
            </a:extLst>
          </p:cNvPr>
          <p:cNvSpPr txBox="1">
            <a:spLocks/>
          </p:cNvSpPr>
          <p:nvPr/>
        </p:nvSpPr>
        <p:spPr>
          <a:xfrm>
            <a:off x="-1998128" y="4426967"/>
            <a:ext cx="4200847" cy="195613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effectLst/>
              </a:rPr>
              <a:t>API Requests and User Interface</a:t>
            </a:r>
            <a:endParaRPr lang="en-US" sz="1800" b="1" dirty="0"/>
          </a:p>
          <a:p>
            <a:r>
              <a:rPr lang="en-US" sz="1800" dirty="0">
                <a:effectLst/>
              </a:rPr>
              <a:t>A function or module handles API requests and updates the user interface based on the received data.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4D0A80-3202-D50C-E810-1712E3029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699" y="928567"/>
            <a:ext cx="4657395" cy="576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40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131FF3E-8B83-45E5-7D13-8E68E49A8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131" y="425139"/>
            <a:ext cx="3164770" cy="722017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7EE5DA-05D1-2E58-80CE-8724BB3E3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/>
              <a:t>MY WEATHER APP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144E13C-23CB-1C37-584B-424B5818FE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42131" y="2740801"/>
            <a:ext cx="3164764" cy="1132930"/>
          </a:xfrm>
        </p:spPr>
        <p:txBody>
          <a:bodyPr/>
          <a:lstStyle/>
          <a:p>
            <a:r>
              <a:rPr lang="en-US" sz="3200" b="1" dirty="0"/>
              <a:t>Showcase the Weather App</a:t>
            </a:r>
          </a:p>
        </p:txBody>
      </p:sp>
      <p:pic>
        <p:nvPicPr>
          <p:cNvPr id="55" name="Picture Placeholder 54">
            <a:extLst>
              <a:ext uri="{FF2B5EF4-FFF2-40B4-BE49-F238E27FC236}">
                <a16:creationId xmlns:a16="http://schemas.microsoft.com/office/drawing/2014/main" id="{7FA86481-7D88-3C58-DA58-876A360E1976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t="12501" b="12501"/>
          <a:stretch/>
        </p:blipFill>
        <p:spPr>
          <a:xfrm>
            <a:off x="1242131" y="4721601"/>
            <a:ext cx="3522392" cy="2136399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8372C50A-A7F7-8ECB-6291-DD327D24DA9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12388" r="12388"/>
          <a:stretch/>
        </p:blipFill>
        <p:spPr>
          <a:xfrm>
            <a:off x="4921960" y="1"/>
            <a:ext cx="3925538" cy="2933008"/>
          </a:xfrm>
        </p:spPr>
      </p:pic>
      <p:pic>
        <p:nvPicPr>
          <p:cNvPr id="19" name="Picture Placeholder 18" descr="A picture containing platter, plate, basket, indoor&#10;">
            <a:extLst>
              <a:ext uri="{FF2B5EF4-FFF2-40B4-BE49-F238E27FC236}">
                <a16:creationId xmlns:a16="http://schemas.microsoft.com/office/drawing/2014/main" id="{8D75CD61-F42C-13E7-1CB0-CCF67143DE84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/>
          <a:srcRect t="1374" b="1374"/>
          <a:stretch/>
        </p:blipFill>
        <p:spPr>
          <a:xfrm>
            <a:off x="4921959" y="3082045"/>
            <a:ext cx="2262279" cy="1465065"/>
          </a:xfrm>
        </p:spPr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5C13C5F8-87F2-A510-AD01-5C496344287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5"/>
          <a:srcRect t="1972" b="1972"/>
          <a:stretch/>
        </p:blipFill>
        <p:spPr>
          <a:xfrm>
            <a:off x="4921959" y="4721601"/>
            <a:ext cx="2262279" cy="2136399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D385F181-063E-10F7-BC70-63B1A6F310B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 l="9772" r="9772"/>
          <a:stretch/>
        </p:blipFill>
        <p:spPr>
          <a:xfrm>
            <a:off x="8996534" y="335197"/>
            <a:ext cx="2301704" cy="2597810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89CAF019-11FE-DA1A-28FE-990E40083F88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7"/>
          <a:srcRect l="4197" r="4197"/>
          <a:stretch/>
        </p:blipFill>
        <p:spPr>
          <a:xfrm>
            <a:off x="7337475" y="3082045"/>
            <a:ext cx="4854525" cy="2978479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2AC724-E220-9B34-1FFB-2EBD1C374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99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">
  <a:themeElements>
    <a:clrScheme name="TM66931312">
      <a:dk1>
        <a:srgbClr val="000000"/>
      </a:dk1>
      <a:lt1>
        <a:srgbClr val="FFFFFF"/>
      </a:lt1>
      <a:dk2>
        <a:srgbClr val="212121"/>
      </a:dk2>
      <a:lt2>
        <a:srgbClr val="DADADA"/>
      </a:lt2>
      <a:accent1>
        <a:srgbClr val="FF0000"/>
      </a:accent1>
      <a:accent2>
        <a:srgbClr val="F5EFE7"/>
      </a:accent2>
      <a:accent3>
        <a:srgbClr val="7B49E1"/>
      </a:accent3>
      <a:accent4>
        <a:srgbClr val="9AD7C7"/>
      </a:accent4>
      <a:accent5>
        <a:srgbClr val="237BFB"/>
      </a:accent5>
      <a:accent6>
        <a:srgbClr val="E9D7E7"/>
      </a:accent6>
      <a:hlink>
        <a:srgbClr val="FFFF00"/>
      </a:hlink>
      <a:folHlink>
        <a:srgbClr val="6BF0CD"/>
      </a:folHlink>
    </a:clrScheme>
    <a:fontScheme name="Custom 60">
      <a:majorFont>
        <a:latin typeface="MS PMincho"/>
        <a:ea typeface=""/>
        <a:cs typeface=""/>
      </a:majorFont>
      <a:minorFont>
        <a:latin typeface="Mangal"/>
        <a:ea typeface=""/>
        <a:cs typeface="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6931312_Win32_SL_V3" id="{95AE7881-AB7F-4307-BAFF-D002B22B1082}" vid="{F008C54E-045F-456B-B872-F8E3CAF310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9CA4D2-B95E-49C0-A306-875863A411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9296157-C082-4829-A89B-8A5ED50B658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05E4DA4-E494-46AA-9E36-29155C1433E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725</Words>
  <Application>Microsoft Office PowerPoint</Application>
  <PresentationFormat>Widescreen</PresentationFormat>
  <Paragraphs>89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MS PMincho</vt:lpstr>
      <vt:lpstr>Arial</vt:lpstr>
      <vt:lpstr>Arial Black</vt:lpstr>
      <vt:lpstr>Calibri</vt:lpstr>
      <vt:lpstr>Courier New</vt:lpstr>
      <vt:lpstr>Mangal</vt:lpstr>
      <vt:lpstr>Custom</vt:lpstr>
      <vt:lpstr>Project Showcase: Building a Weather Application</vt:lpstr>
      <vt:lpstr>INTRODUCTION</vt:lpstr>
      <vt:lpstr>INTRODUCTION</vt:lpstr>
      <vt:lpstr>How it Works</vt:lpstr>
      <vt:lpstr>How it Works</vt:lpstr>
      <vt:lpstr>CODE OVERVIEW</vt:lpstr>
      <vt:lpstr>CODE OVERVIEW</vt:lpstr>
      <vt:lpstr>CODE OVERVIEW</vt:lpstr>
      <vt:lpstr>Demo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2023-07-18T10:17:11Z</dcterms:created>
  <dcterms:modified xsi:type="dcterms:W3CDTF">2024-09-02T05:34:30Z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